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1064" r:id="rId3"/>
    <p:sldId id="1072" r:id="rId4"/>
    <p:sldId id="1096" r:id="rId5"/>
    <p:sldId id="1083" r:id="rId6"/>
    <p:sldId id="1098" r:id="rId7"/>
    <p:sldId id="1097" r:id="rId8"/>
    <p:sldId id="1099" r:id="rId9"/>
    <p:sldId id="1117" r:id="rId10"/>
    <p:sldId id="1100" r:id="rId11"/>
    <p:sldId id="1126" r:id="rId12"/>
    <p:sldId id="1102" r:id="rId13"/>
    <p:sldId id="1103" r:id="rId14"/>
    <p:sldId id="1104" r:id="rId15"/>
    <p:sldId id="1105" r:id="rId16"/>
    <p:sldId id="1132" r:id="rId17"/>
    <p:sldId id="1133" r:id="rId18"/>
    <p:sldId id="1128" r:id="rId19"/>
    <p:sldId id="1129" r:id="rId20"/>
    <p:sldId id="1106" r:id="rId21"/>
    <p:sldId id="1107" r:id="rId22"/>
    <p:sldId id="1108" r:id="rId23"/>
    <p:sldId id="1109" r:id="rId24"/>
    <p:sldId id="1111" r:id="rId25"/>
    <p:sldId id="1135" r:id="rId26"/>
    <p:sldId id="1112" r:id="rId27"/>
    <p:sldId id="1130" r:id="rId28"/>
    <p:sldId id="1134" r:id="rId29"/>
    <p:sldId id="1131" r:id="rId30"/>
    <p:sldId id="1110" r:id="rId31"/>
    <p:sldId id="1122" r:id="rId32"/>
    <p:sldId id="1123" r:id="rId33"/>
    <p:sldId id="1121" r:id="rId34"/>
    <p:sldId id="1120" r:id="rId35"/>
    <p:sldId id="1124" r:id="rId36"/>
    <p:sldId id="1125" r:id="rId37"/>
    <p:sldId id="840" r:id="rId3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nauer" initials="k" lastIdx="10" clrIdx="0"/>
  <p:cmAuthor id="1" name="이재호" initials="이" lastIdx="2" clrIdx="1"/>
  <p:cmAuthor id="2" name="김성완" initials="김" lastIdx="3" clrIdx="2">
    <p:extLst/>
  </p:cmAuthor>
  <p:cmAuthor id="3" name="Seongwan Kim" initials="SK" lastIdx="9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FE67"/>
    <a:srgbClr val="F1FC64"/>
    <a:srgbClr val="AEEBA7"/>
    <a:srgbClr val="10360C"/>
    <a:srgbClr val="75FFE8"/>
    <a:srgbClr val="1489CF"/>
    <a:srgbClr val="26526B"/>
    <a:srgbClr val="9BFFEE"/>
    <a:srgbClr val="174A6B"/>
    <a:srgbClr val="50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47" autoAdjust="0"/>
    <p:restoredTop sz="85557" autoAdjust="0"/>
  </p:normalViewPr>
  <p:slideViewPr>
    <p:cSldViewPr>
      <p:cViewPr varScale="1">
        <p:scale>
          <a:sx n="85" d="100"/>
          <a:sy n="85" d="100"/>
        </p:scale>
        <p:origin x="6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3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r">
              <a:defRPr sz="1200"/>
            </a:lvl1pPr>
          </a:lstStyle>
          <a:p>
            <a:fld id="{9FFC18F9-A684-4511-A2F7-F9CC2EB41A4C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6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r">
              <a:defRPr sz="1200"/>
            </a:lvl1pPr>
          </a:lstStyle>
          <a:p>
            <a:fld id="{A71B51D8-6917-46A0-8224-A79B5B7153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373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r">
              <a:defRPr sz="1200"/>
            </a:lvl1pPr>
          </a:lstStyle>
          <a:p>
            <a:fld id="{9F6C2B47-DD1C-4138-BC45-864A3B392028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7" tIns="45718" rIns="91437" bIns="457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9"/>
            <a:ext cx="5438140" cy="4467702"/>
          </a:xfrm>
          <a:prstGeom prst="rect">
            <a:avLst/>
          </a:prstGeom>
        </p:spPr>
        <p:txBody>
          <a:bodyPr vert="horz" lIns="91437" tIns="45718" rIns="91437" bIns="4571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r">
              <a:defRPr sz="1200"/>
            </a:lvl1pPr>
          </a:lstStyle>
          <a:p>
            <a:fld id="{FD7D7F64-B3F9-4080-9D8A-6968CC468B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909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fld id="{FC6F56D6-F7E1-469F-A206-73FDC055B965}" type="slidenum">
              <a:rPr lang="ko-KR" altLang="en-US">
                <a:solidFill>
                  <a:prstClr val="black"/>
                </a:solidFill>
              </a:rPr>
              <a:pPr eaLnBrk="1" hangingPunct="1"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7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39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22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47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764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6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73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5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3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96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14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62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37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2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auto">
          <a:xfrm>
            <a:off x="0" y="0"/>
            <a:ext cx="9144000" cy="117475"/>
          </a:xfrm>
          <a:prstGeom prst="rect">
            <a:avLst/>
          </a:prstGeom>
          <a:gradFill flip="none" rotWithShape="1">
            <a:gsLst>
              <a:gs pos="46000">
                <a:schemeClr val="tx2">
                  <a:lumMod val="60000"/>
                  <a:lumOff val="4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3635896" y="637237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fld id="{3154DA5E-AF80-4A17-B463-A828414615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179512" y="260648"/>
            <a:ext cx="8784976" cy="504056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latin typeface="+mj-lt"/>
                <a:cs typeface="Times New Roman" pitchFamily="18" charset="0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sz="half" idx="1"/>
          </p:nvPr>
        </p:nvSpPr>
        <p:spPr>
          <a:xfrm>
            <a:off x="683568" y="764704"/>
            <a:ext cx="7776864" cy="536145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Times New Roman" pitchFamily="18" charset="0"/>
              <a:buChar char="■"/>
              <a:defRPr sz="1800">
                <a:solidFill>
                  <a:schemeClr val="tx1"/>
                </a:solidFill>
                <a:latin typeface="+mn-lt"/>
                <a:ea typeface="맑은 고딕" pitchFamily="50" charset="-127"/>
                <a:cs typeface="Times New Roman" pitchFamily="18" charset="0"/>
              </a:defRPr>
            </a:lvl1pPr>
            <a:lvl2pPr marL="742950" indent="-285750">
              <a:lnSpc>
                <a:spcPct val="150000"/>
              </a:lnSpc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맑은 고딕" pitchFamily="50" charset="-127"/>
                <a:cs typeface="Times New Roman" pitchFamily="18" charset="0"/>
              </a:defRPr>
            </a:lvl2pPr>
            <a:lvl3pPr marL="1143000" indent="-228600">
              <a:lnSpc>
                <a:spcPct val="150000"/>
              </a:lnSpc>
              <a:buFont typeface="Times New Roman" pitchFamily="18" charset="0"/>
              <a:buChar char="−"/>
              <a:defRPr sz="1400">
                <a:solidFill>
                  <a:schemeClr val="tx1"/>
                </a:solidFill>
                <a:latin typeface="+mn-lt"/>
                <a:ea typeface="맑은 고딕" pitchFamily="50" charset="-127"/>
                <a:cs typeface="Times New Roman" pitchFamily="18" charset="0"/>
              </a:defRPr>
            </a:lvl3pPr>
            <a:lvl4pPr marL="1600200" indent="-228600">
              <a:lnSpc>
                <a:spcPct val="150000"/>
              </a:lnSpc>
              <a:buFont typeface="Arial" pitchFamily="34" charset="0"/>
              <a:buChar char="√"/>
              <a:defRPr sz="110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sp>
        <p:nvSpPr>
          <p:cNvPr id="6" name="직사각형 5"/>
          <p:cNvSpPr/>
          <p:nvPr userDrawn="1"/>
        </p:nvSpPr>
        <p:spPr bwMode="auto">
          <a:xfrm rot="10800000">
            <a:off x="0" y="6748462"/>
            <a:ext cx="9144000" cy="117475"/>
          </a:xfrm>
          <a:prstGeom prst="rect">
            <a:avLst/>
          </a:prstGeom>
          <a:gradFill flip="none" rotWithShape="1">
            <a:gsLst>
              <a:gs pos="46000">
                <a:schemeClr val="tx2">
                  <a:lumMod val="60000"/>
                  <a:lumOff val="4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2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79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55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9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27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1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7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1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8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1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3635375" y="6464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fld id="{3154DA5E-AF80-4A17-B463-A828414615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684F4-A3E7-45E0-8192-B1822802C276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170" y="4427865"/>
            <a:ext cx="82804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2800" dirty="0" smtClean="0">
                <a:solidFill>
                  <a:srgbClr val="0600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맑은 고딕"/>
              </a:rPr>
              <a:t>Super-Resolution via Deep Learning</a:t>
            </a:r>
            <a:endParaRPr lang="en-US" altLang="ko-KR" sz="2800" dirty="0" smtClean="0">
              <a:solidFill>
                <a:srgbClr val="0600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6825" y="5517232"/>
            <a:ext cx="35988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2017. 9. 8</a:t>
            </a:r>
            <a:endParaRPr lang="en-US" altLang="ko-K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  <a:p>
            <a:pPr algn="r"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손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한빈</a:t>
            </a:r>
            <a:endParaRPr lang="en-US" altLang="ko-KR" sz="20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4" name="그룹 2"/>
          <p:cNvGrpSpPr>
            <a:grpSpLocks/>
          </p:cNvGrpSpPr>
          <p:nvPr/>
        </p:nvGrpSpPr>
        <p:grpSpPr bwMode="auto">
          <a:xfrm>
            <a:off x="-12700" y="0"/>
            <a:ext cx="7011988" cy="4221163"/>
            <a:chOff x="144016" y="476672"/>
            <a:chExt cx="8604448" cy="117574"/>
          </a:xfrm>
        </p:grpSpPr>
        <p:sp>
          <p:nvSpPr>
            <p:cNvPr id="5" name="직사각형 4"/>
            <p:cNvSpPr/>
            <p:nvPr/>
          </p:nvSpPr>
          <p:spPr>
            <a:xfrm>
              <a:off x="144016" y="476672"/>
              <a:ext cx="8604448" cy="11757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144016" y="476672"/>
              <a:ext cx="6588237" cy="1175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144016" y="476672"/>
              <a:ext cx="4427872" cy="11757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144016" y="476672"/>
              <a:ext cx="2483739" cy="117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0607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Example-based method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268760"/>
            <a:ext cx="77395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5" y="2339490"/>
            <a:ext cx="7477671" cy="35831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3568" y="1268760"/>
            <a:ext cx="77395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Correspondences between low-resolution and high-resolution images are learned from a set of training images.</a:t>
            </a:r>
          </a:p>
          <a:p>
            <a:pPr lvl="1"/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4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Example-based method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268760"/>
            <a:ext cx="77395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3" y="1556792"/>
            <a:ext cx="81629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268760"/>
            <a:ext cx="77395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83568" y="1268760"/>
            <a:ext cx="77395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SRCNN</a:t>
            </a:r>
          </a:p>
          <a:p>
            <a:pPr lvl="1"/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18" y="2348880"/>
            <a:ext cx="7972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SRCNN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Patch extraction and representation</a:t>
            </a:r>
          </a:p>
          <a:p>
            <a:pPr lvl="2"/>
            <a:r>
              <a:rPr lang="en-US" altLang="ko-KR" dirty="0" smtClean="0"/>
              <a:t>- </a:t>
            </a:r>
            <a:r>
              <a:rPr lang="en-US" altLang="ko-KR" dirty="0"/>
              <a:t>64 filters of size Cxf1xf1 (1x9x9) 64*1*9*9=5184</a:t>
            </a:r>
          </a:p>
          <a:p>
            <a:pPr lvl="2"/>
            <a:endParaRPr lang="en-US" altLang="ko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Non-linear mapping</a:t>
            </a:r>
            <a:endParaRPr lang="en-US" altLang="ko-KR" dirty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32 </a:t>
            </a:r>
            <a:r>
              <a:rPr lang="en-US" altLang="ko-KR" dirty="0"/>
              <a:t>filters of size n1xf2xf2 (64x1x1) </a:t>
            </a:r>
            <a:r>
              <a:rPr lang="en-US" altLang="ko-KR" dirty="0" smtClean="0"/>
              <a:t>32*64*1*1=2048</a:t>
            </a:r>
          </a:p>
          <a:p>
            <a:pPr lvl="2"/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Reconstruction</a:t>
            </a:r>
          </a:p>
          <a:p>
            <a:pPr lvl="2"/>
            <a:r>
              <a:rPr lang="en-US" altLang="ko-KR" dirty="0" smtClean="0"/>
              <a:t>-1 </a:t>
            </a:r>
            <a:r>
              <a:rPr lang="en-US" altLang="ko-KR" dirty="0"/>
              <a:t>filters of size n2xf3xf3 (32x5x5) 1*32*5*5=800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86" y="4509120"/>
            <a:ext cx="4054709" cy="15121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438513"/>
            <a:ext cx="3666716" cy="18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SRCNN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Result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14" y="2276872"/>
            <a:ext cx="815415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PSNR vs SSIM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00" y="1600016"/>
            <a:ext cx="3140313" cy="1584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05" y="3318067"/>
            <a:ext cx="7468254" cy="29253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26838" y="1826232"/>
            <a:ext cx="3546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PSNR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3dB</a:t>
            </a:r>
            <a:r>
              <a:rPr lang="ko-KR" altLang="en-US" dirty="0" smtClean="0"/>
              <a:t>면 줄어들면</a:t>
            </a:r>
            <a:endParaRPr lang="en-US" altLang="ko-KR" dirty="0" smtClean="0"/>
          </a:p>
          <a:p>
            <a:r>
              <a:rPr lang="en-US" altLang="ko-KR" dirty="0" smtClean="0"/>
              <a:t>MSE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증가</a:t>
            </a:r>
            <a:r>
              <a:rPr lang="en-US" altLang="ko-KR" dirty="0" smtClean="0"/>
              <a:t>(log 2 = 0.3010)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8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PSNR vs SSIM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702801" cy="46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SRCNN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Result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9" y="2276872"/>
            <a:ext cx="7341833" cy="39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SRCNN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Result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2" y="2204863"/>
            <a:ext cx="6372289" cy="41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739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SRCNN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Contribution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CNN like Sparse-coding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End-to-end learning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First work using Deep-learning</a:t>
            </a:r>
          </a:p>
          <a:p>
            <a:pPr lvl="2"/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0686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0208" y="764704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Super-Resolution?</a:t>
            </a:r>
            <a:endParaRPr lang="ko-KR" altLang="en-US" sz="4000" dirty="0"/>
          </a:p>
        </p:txBody>
      </p:sp>
      <p:sp>
        <p:nvSpPr>
          <p:cNvPr id="5" name="직사각형 4"/>
          <p:cNvSpPr/>
          <p:nvPr/>
        </p:nvSpPr>
        <p:spPr>
          <a:xfrm>
            <a:off x="683569" y="1476238"/>
            <a:ext cx="734481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/>
              <a:t>Definition:</a:t>
            </a:r>
          </a:p>
          <a:p>
            <a:r>
              <a:rPr lang="en-US" altLang="ko-KR" sz="2200" dirty="0"/>
              <a:t>Generating high resolution (</a:t>
            </a:r>
            <a:r>
              <a:rPr lang="en-US" altLang="ko-KR" sz="2200" dirty="0">
                <a:solidFill>
                  <a:srgbClr val="FF0000"/>
                </a:solidFill>
              </a:rPr>
              <a:t>HR</a:t>
            </a:r>
            <a:r>
              <a:rPr lang="en-US" altLang="ko-KR" sz="2200" dirty="0"/>
              <a:t>) image with more details using one or </a:t>
            </a:r>
            <a:r>
              <a:rPr lang="en-US" altLang="ko-KR" sz="2200" dirty="0" smtClean="0"/>
              <a:t>more low </a:t>
            </a:r>
            <a:r>
              <a:rPr lang="en-US" altLang="ko-KR" sz="2200" dirty="0"/>
              <a:t>resolution (</a:t>
            </a:r>
            <a:r>
              <a:rPr lang="en-US" altLang="ko-KR" sz="2200" dirty="0">
                <a:solidFill>
                  <a:srgbClr val="FF0000"/>
                </a:solidFill>
              </a:rPr>
              <a:t>LR</a:t>
            </a:r>
            <a:r>
              <a:rPr lang="en-US" altLang="ko-KR" sz="2200" dirty="0"/>
              <a:t>)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 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40968"/>
            <a:ext cx="82486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Accurate Image Super-Resolution Using Very Deep Convolutional </a:t>
            </a:r>
            <a:r>
              <a:rPr lang="en-US" altLang="ko-KR" dirty="0" smtClean="0"/>
              <a:t>Networks (Kim, CVPR 2016)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76872"/>
            <a:ext cx="54006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4" y="2145923"/>
            <a:ext cx="7992888" cy="36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</a:t>
            </a:r>
          </a:p>
          <a:p>
            <a:pPr lvl="1"/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Convolution Neural Networks with 20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Residual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Adjustable gradient clipping with high learning rates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49554"/>
              </p:ext>
            </p:extLst>
          </p:nvPr>
        </p:nvGraphicFramePr>
        <p:xfrm>
          <a:off x="994283" y="3644553"/>
          <a:ext cx="741682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75">
                  <a:extLst>
                    <a:ext uri="{9D8B030D-6E8A-4147-A177-3AD203B41FA5}">
                      <a16:colId xmlns:a16="http://schemas.microsoft.com/office/drawing/2014/main" val="4098539948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959036653"/>
                    </a:ext>
                  </a:extLst>
                </a:gridCol>
                <a:gridCol w="2472275">
                  <a:extLst>
                    <a:ext uri="{9D8B030D-6E8A-4147-A177-3AD203B41FA5}">
                      <a16:colId xmlns:a16="http://schemas.microsoft.com/office/drawing/2014/main" val="4093258847"/>
                    </a:ext>
                  </a:extLst>
                </a:gridCol>
              </a:tblGrid>
              <a:tr h="2920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SRCNN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VDSR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22931"/>
                  </a:ext>
                </a:extLst>
              </a:tr>
              <a:tr h="292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Receptive fields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13x13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41x41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236724"/>
                  </a:ext>
                </a:extLst>
              </a:tr>
              <a:tr h="292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Scale factors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x2, x3, x4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16782"/>
                  </a:ext>
                </a:extLst>
              </a:tr>
              <a:tr h="292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Learning 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10^-5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Learning</a:t>
                      </a:r>
                      <a:r>
                        <a:rPr lang="en-US" altLang="ko-KR" baseline="0" dirty="0" smtClean="0"/>
                        <a:t> rate decay(10^-2, 10^-6)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63239"/>
                  </a:ext>
                </a:extLst>
              </a:tr>
              <a:tr h="292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Depth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38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3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85689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Residual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End-to-end relation requires very long-term memory</a:t>
            </a: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Predict residual image r = y – x</a:t>
            </a: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Residual loss</a:t>
            </a:r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 </a:t>
            </a:r>
            <a:r>
              <a:rPr lang="en-US" altLang="ko-KR" dirty="0" smtClean="0"/>
              <a:t>                               , where f(x) is the network prediction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390717"/>
            <a:ext cx="1728192" cy="4703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104" y="4007929"/>
            <a:ext cx="5283200" cy="2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Residual Learning vs non-residual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6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24243"/>
            <a:ext cx="8064896" cy="2827749"/>
          </a:xfrm>
        </p:spPr>
      </p:pic>
    </p:spTree>
    <p:extLst>
      <p:ext uri="{BB962C8B-B14F-4D97-AF65-F5344CB8AC3E}">
        <p14:creationId xmlns:p14="http://schemas.microsoft.com/office/powerpoint/2010/main" val="31843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683568" y="1268760"/>
                <a:ext cx="7848872" cy="6069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 smtClean="0"/>
                  <a:t>VDSR</a:t>
                </a:r>
              </a:p>
              <a:p>
                <a:pPr marL="342900" indent="-342900">
                  <a:buFont typeface="Wingdings" panose="05000000000000000000" pitchFamily="2" charset="2"/>
                  <a:buChar char="u"/>
                </a:pPr>
                <a:endParaRPr lang="en-US" altLang="ko-KR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Adjustable Gradient Clipping with higher learning 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dirty="0" smtClean="0"/>
              </a:p>
              <a:p>
                <a:pPr marL="1257300" lvl="2" indent="-342900">
                  <a:buFont typeface="Wingdings" panose="05000000000000000000" pitchFamily="2" charset="2"/>
                  <a:buChar char="ü"/>
                </a:pPr>
                <a:r>
                  <a:rPr lang="en-US" altLang="ko-KR" dirty="0" smtClean="0"/>
                  <a:t>Clip individual gradient to the </a:t>
                </a:r>
                <a:r>
                  <a:rPr lang="en-US" altLang="ko-KR" dirty="0"/>
                  <a:t>predefined range </a:t>
                </a:r>
                <a:r>
                  <a:rPr lang="en-US" altLang="ko-KR" dirty="0" smtClean="0"/>
                  <a:t>[</a:t>
                </a:r>
                <a:r>
                  <a:rPr lang="en-US" altLang="ko-KR" dirty="0"/>
                  <a:t>−</a:t>
                </a:r>
                <a:r>
                  <a:rPr lang="el-GR" altLang="ko-KR" dirty="0"/>
                  <a:t>θ, θ</a:t>
                </a:r>
                <a:r>
                  <a:rPr lang="el-GR" altLang="ko-KR" dirty="0" smtClean="0"/>
                  <a:t>].</a:t>
                </a:r>
                <a:endParaRPr lang="en-US" altLang="ko-KR" dirty="0" smtClean="0"/>
              </a:p>
              <a:p>
                <a:pPr marL="1257300" lvl="2" indent="-342900"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marL="1257300" lvl="2" indent="-342900">
                  <a:buFont typeface="Wingdings" panose="05000000000000000000" pitchFamily="2" charset="2"/>
                  <a:buChar char="ü"/>
                </a:pPr>
                <a:r>
                  <a:rPr lang="en-US" altLang="ko-KR" dirty="0" smtClean="0"/>
                  <a:t>Clip the gradient to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altLang="ko-KR" dirty="0" smtClean="0"/>
                  <a:t>], where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 smtClean="0"/>
                  <a:t> denotes the current learning rate</a:t>
                </a:r>
              </a:p>
              <a:p>
                <a:pPr marL="1257300" lvl="2" indent="-342900">
                  <a:buFont typeface="Wingdings" panose="05000000000000000000" pitchFamily="2" charset="2"/>
                  <a:buChar char="ü"/>
                </a:pP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20-layers VDSR training time : 4 hours </a:t>
                </a:r>
              </a:p>
              <a:p>
                <a:pPr lvl="2"/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3-layers SRCNN training time : several days</a:t>
                </a:r>
              </a:p>
              <a:p>
                <a:pPr lvl="2"/>
                <a:endParaRPr lang="en-US" altLang="ko-KR" dirty="0" smtClean="0"/>
              </a:p>
              <a:p>
                <a:pPr marL="1257300" lvl="2" indent="-342900"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marL="1257300" lvl="2" indent="-342900">
                  <a:buFont typeface="Wingdings" panose="05000000000000000000" pitchFamily="2" charset="2"/>
                  <a:buChar char="ü"/>
                </a:pPr>
                <a:endParaRPr lang="en-US" altLang="ko-KR" dirty="0" smtClean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ko-KR" dirty="0" smtClean="0"/>
              </a:p>
              <a:p>
                <a:pPr marL="342900" indent="-342900">
                  <a:buFont typeface="Wingdings" panose="05000000000000000000" pitchFamily="2" charset="2"/>
                  <a:buChar char="u"/>
                </a:pPr>
                <a:endParaRPr lang="en-US" altLang="ko-KR" dirty="0" smtClean="0"/>
              </a:p>
              <a:p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7848872" cy="6069675"/>
              </a:xfrm>
              <a:prstGeom prst="rect">
                <a:avLst/>
              </a:prstGeom>
              <a:blipFill>
                <a:blip r:embed="rId2"/>
                <a:stretch>
                  <a:fillRect l="-466" t="-5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1730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 Result</a:t>
            </a:r>
          </a:p>
          <a:p>
            <a:pPr lvl="2"/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46" y="2077670"/>
            <a:ext cx="8572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 Result</a:t>
            </a:r>
          </a:p>
          <a:p>
            <a:pPr lvl="2"/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91" y="1605035"/>
            <a:ext cx="6751625" cy="5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 Result</a:t>
            </a:r>
          </a:p>
          <a:p>
            <a:pPr lvl="2"/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01" y="1620666"/>
            <a:ext cx="6754006" cy="50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VDSR</a:t>
            </a:r>
          </a:p>
          <a:p>
            <a:pPr lvl="1"/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Resolve the issue with residual-learning and gradient clipping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Boosting convergence rate with high learning rates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Deep Learning based method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1270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5902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Classification of Super-Resolution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05868"/>
            <a:ext cx="7187480" cy="47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Perceptual Losses for Real-Time Style </a:t>
            </a:r>
            <a:r>
              <a:rPr lang="en-US" altLang="ko-KR" dirty="0" smtClean="0"/>
              <a:t>Transfer and Super-Resolution</a:t>
            </a:r>
          </a:p>
          <a:p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PSNR doesn’t guarantee perceptually comfortable SR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Teach the network to redraw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Perceptual Super-Resolution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855992"/>
            <a:ext cx="4680520" cy="18691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48691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Image Transform Net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Loss Network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63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Perceptual Losses for Real-Time Style </a:t>
            </a:r>
            <a:r>
              <a:rPr lang="en-US" altLang="ko-KR" dirty="0" smtClean="0"/>
              <a:t>Transfer and </a:t>
            </a:r>
            <a:r>
              <a:rPr lang="en-US" altLang="ko-KR" dirty="0"/>
              <a:t>Super-Resolution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Perceptual Super-Resolution</a:t>
            </a:r>
            <a:endParaRPr lang="en-US" altLang="ko-KR" sz="3200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21690"/>
            <a:ext cx="66967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Image Transform 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Loss Network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16-layer VGG network pre-trained on ImageNet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07981"/>
            <a:ext cx="4824536" cy="173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Perceptual Losses for Real-Time Style Transfer and Super-Resolution</a:t>
            </a:r>
          </a:p>
          <a:p>
            <a:pPr lvl="1"/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Feature Reconstruction 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As we reconstruct from higher </a:t>
            </a:r>
            <a:r>
              <a:rPr lang="en-US" altLang="ko-KR" dirty="0" smtClean="0"/>
              <a:t>layers, image </a:t>
            </a:r>
            <a:r>
              <a:rPr lang="en-US" altLang="ko-KR" dirty="0"/>
              <a:t>content and overall spatial structure are preserved but color, </a:t>
            </a:r>
            <a:r>
              <a:rPr lang="en-US" altLang="ko-KR" dirty="0" smtClean="0"/>
              <a:t>texture, and </a:t>
            </a:r>
            <a:r>
              <a:rPr lang="en-US" altLang="ko-KR" dirty="0"/>
              <a:t>exact shape are not.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Perceptual Super-Resolution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3888432" cy="673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212976"/>
            <a:ext cx="6524352" cy="17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Perceptual Losses for Real-Time Style </a:t>
            </a:r>
            <a:r>
              <a:rPr lang="en-US" altLang="ko-KR" dirty="0" smtClean="0"/>
              <a:t>Transfer and </a:t>
            </a:r>
            <a:r>
              <a:rPr lang="en-US" altLang="ko-KR" dirty="0"/>
              <a:t>Super-Resolution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Result</a:t>
            </a: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Perceptual Super-Resolution</a:t>
            </a:r>
            <a:endParaRPr lang="en-US" altLang="ko-KR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555357"/>
            <a:ext cx="4761896" cy="38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3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Perceptual Super-Resolution</a:t>
            </a:r>
            <a:endParaRPr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683568" y="1268760"/>
            <a:ext cx="698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SRGAN</a:t>
            </a:r>
          </a:p>
          <a:p>
            <a:pPr lvl="1"/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Content loss + Adversarial loss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33" y="2516594"/>
            <a:ext cx="78581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268760"/>
            <a:ext cx="698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err="1" smtClean="0"/>
              <a:t>EnhanceNet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Perceptual Super-Resolution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3789040"/>
            <a:ext cx="5684089" cy="2435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18" y="1857188"/>
            <a:ext cx="4391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2492896"/>
            <a:ext cx="6624736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u="sng" dirty="0" smtClean="0">
                <a:solidFill>
                  <a:schemeClr val="tx2"/>
                </a:solidFill>
              </a:rPr>
              <a:t>Thank</a:t>
            </a:r>
            <a:r>
              <a:rPr lang="ko-KR" altLang="en-US" sz="3600" b="1" u="sng" dirty="0" smtClean="0">
                <a:solidFill>
                  <a:schemeClr val="tx2"/>
                </a:solidFill>
              </a:rPr>
              <a:t> </a:t>
            </a:r>
            <a:r>
              <a:rPr lang="en-US" altLang="ko-KR" sz="3600" b="1" u="sng" dirty="0" smtClean="0">
                <a:solidFill>
                  <a:schemeClr val="tx2"/>
                </a:solidFill>
              </a:rPr>
              <a:t>you !!</a:t>
            </a:r>
          </a:p>
          <a:p>
            <a:pPr algn="ctr"/>
            <a:r>
              <a:rPr lang="en-US" altLang="ko-KR" sz="3600" b="1" u="sng" dirty="0" smtClean="0">
                <a:solidFill>
                  <a:schemeClr val="tx2"/>
                </a:solidFill>
              </a:rPr>
              <a:t>Q &amp; A</a:t>
            </a:r>
            <a:endParaRPr lang="ko-KR" altLang="en-US" sz="3600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SR from Multiple Image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240620"/>
            <a:ext cx="3401645" cy="4815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240619"/>
            <a:ext cx="4136827" cy="48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SR from Multiple Image</a:t>
            </a:r>
            <a:endParaRPr lang="en-US" altLang="ko-KR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79" y="2132856"/>
            <a:ext cx="7963580" cy="39604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0906" y="1196752"/>
            <a:ext cx="77395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Each Image has different information of the same scenery.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0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SR from Single Image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Super-Resolution via example-based strategy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Example-Based Super Resolution (Freeman, CG&amp;A 2002)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Neighbor Embedding (Chang, CVPR 2004)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Sparse Representation (Yang, TIP 2010)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Kernel ridge regression (Kim, PAMI 2010)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Locally-linear regression (Yang, ICCV 2013)</a:t>
            </a:r>
          </a:p>
          <a:p>
            <a:pPr lvl="1"/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SR with Random Forest (</a:t>
            </a:r>
            <a:r>
              <a:rPr lang="en-US" altLang="ko-KR" dirty="0" err="1"/>
              <a:t>Schulter</a:t>
            </a:r>
            <a:r>
              <a:rPr lang="en-US" altLang="ko-KR" dirty="0"/>
              <a:t>, CVPR 2015)</a:t>
            </a:r>
          </a:p>
          <a:p>
            <a:pPr lvl="1"/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SR from Single Image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268760"/>
            <a:ext cx="77395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Super-Resolution via Convolution Neural Network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SRCNN (Dong, ECCV 2014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VDSR (Kim, CVPR 2016)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SCN (</a:t>
            </a:r>
            <a:r>
              <a:rPr lang="en-US" altLang="ko-KR" dirty="0" err="1" smtClean="0"/>
              <a:t>Zhaowen</a:t>
            </a:r>
            <a:r>
              <a:rPr lang="en-US" altLang="ko-KR" dirty="0" smtClean="0"/>
              <a:t>, ICCV 2015)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DRCN (Kim, CVPR 2016)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ESPCN (</a:t>
            </a:r>
            <a:r>
              <a:rPr lang="en-US" altLang="ko-KR" dirty="0" err="1" smtClean="0"/>
              <a:t>W.Shi</a:t>
            </a:r>
            <a:r>
              <a:rPr lang="en-US" altLang="ko-KR" dirty="0" smtClean="0"/>
              <a:t>, CVPR 2016)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FSRCNN (Dong, ECCV 2016)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1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SR from Single Image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268760"/>
            <a:ext cx="77395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Super-Resolution via </a:t>
            </a:r>
            <a:r>
              <a:rPr lang="en-US" altLang="ko-KR" dirty="0" smtClean="0"/>
              <a:t>Generative Adversarial Network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Perceptual </a:t>
            </a:r>
            <a:r>
              <a:rPr lang="en-US" altLang="ko-KR" dirty="0"/>
              <a:t>Losses for Real-Time Style </a:t>
            </a:r>
            <a:r>
              <a:rPr lang="en-US" altLang="ko-KR" dirty="0" smtClean="0"/>
              <a:t>Transfer and Super-Resolution (ECCV 2016)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SRGAN(Photo-realistic single </a:t>
            </a:r>
            <a:r>
              <a:rPr lang="en-US" altLang="ko-KR" dirty="0" smtClean="0"/>
              <a:t>image super-resolution </a:t>
            </a:r>
            <a:r>
              <a:rPr lang="en-US" altLang="ko-KR" dirty="0"/>
              <a:t>using a generative adversarial network</a:t>
            </a:r>
            <a:r>
              <a:rPr lang="en-US" altLang="ko-KR" dirty="0" smtClean="0"/>
              <a:t>) (CVPR 2017)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EnhanceNet</a:t>
            </a:r>
            <a:r>
              <a:rPr lang="en-US" altLang="ko-KR" dirty="0"/>
              <a:t>: Single Image </a:t>
            </a:r>
            <a:r>
              <a:rPr lang="en-US" altLang="ko-KR" dirty="0" smtClean="0"/>
              <a:t>Super-Resolution Through </a:t>
            </a:r>
            <a:r>
              <a:rPr lang="en-US" altLang="ko-KR" dirty="0"/>
              <a:t>Automated Texture </a:t>
            </a:r>
            <a:r>
              <a:rPr lang="en-US" altLang="ko-KR" dirty="0" smtClean="0"/>
              <a:t>Synthesis (ICCV 2017)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7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 smtClean="0"/>
              <a:t>Example-based method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268760"/>
            <a:ext cx="77395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268760"/>
            <a:ext cx="77395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Image database with HR/LR image pairs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Replace similar LR patches with corresponding HR patches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Learn HR/LR patches form Internal or external datasets</a:t>
            </a:r>
          </a:p>
          <a:p>
            <a:pPr lvl="1"/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78" y="2924944"/>
            <a:ext cx="615950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4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none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48098</TotalTime>
  <Words>733</Words>
  <Application>Microsoft Office PowerPoint</Application>
  <PresentationFormat>화면 슬라이드 쇼(4:3)</PresentationFormat>
  <Paragraphs>416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Cambria Math</vt:lpstr>
      <vt:lpstr>Times New Roman</vt:lpstr>
      <vt:lpstr>Wingdings</vt:lpstr>
      <vt:lpstr>Office 테마</vt:lpstr>
      <vt:lpstr>디자인 사용자 지정</vt:lpstr>
      <vt:lpstr>PowerPoint 프레젠테이션</vt:lpstr>
      <vt:lpstr>Super-Resolution?</vt:lpstr>
      <vt:lpstr>Classification of Super-Resolution</vt:lpstr>
      <vt:lpstr>SR from Multiple Image</vt:lpstr>
      <vt:lpstr>SR from Multiple Image</vt:lpstr>
      <vt:lpstr>SR from Single Image</vt:lpstr>
      <vt:lpstr>SR from Single Image</vt:lpstr>
      <vt:lpstr>SR from Single Image</vt:lpstr>
      <vt:lpstr>Example-based method</vt:lpstr>
      <vt:lpstr>Example-based method</vt:lpstr>
      <vt:lpstr>Example-based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Deep Learning based method</vt:lpstr>
      <vt:lpstr>Perceptual Super-Resolution</vt:lpstr>
      <vt:lpstr>Perceptual Super-Resolution</vt:lpstr>
      <vt:lpstr>Perceptual Super-Resolution</vt:lpstr>
      <vt:lpstr>Perceptual Super-Resolution</vt:lpstr>
      <vt:lpstr>Perceptual Super-Resolution</vt:lpstr>
      <vt:lpstr>Perceptual Super-Resolution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이재호</dc:creator>
  <cp:lastModifiedBy>hanbin</cp:lastModifiedBy>
  <cp:revision>1274</cp:revision>
  <cp:lastPrinted>2016-05-16T04:52:03Z</cp:lastPrinted>
  <dcterms:created xsi:type="dcterms:W3CDTF">2011-08-04T13:34:17Z</dcterms:created>
  <dcterms:modified xsi:type="dcterms:W3CDTF">2017-09-08T05:28:47Z</dcterms:modified>
</cp:coreProperties>
</file>